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Playfair Display"/>
      <p:regular r:id="rId9"/>
      <p:bold r:id="rId10"/>
      <p:italic r:id="rId11"/>
      <p:boldItalic r:id="rId12"/>
    </p:embeddedFont>
    <p:embeddedFont>
      <p:font typeface="Montserrat"/>
      <p:regular r:id="rId13"/>
      <p:bold r:id="rId14"/>
      <p:italic r:id="rId15"/>
      <p:boldItalic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italic.fntdata"/><Relationship Id="rId10" Type="http://schemas.openxmlformats.org/officeDocument/2006/relationships/font" Target="fonts/PlayfairDisplay-bold.fntdata"/><Relationship Id="rId13" Type="http://schemas.openxmlformats.org/officeDocument/2006/relationships/font" Target="fonts/Montserrat-regular.fntdata"/><Relationship Id="rId12" Type="http://schemas.openxmlformats.org/officeDocument/2006/relationships/font" Target="fonts/PlayfairDispl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regular.fntdata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Oswald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ccf9b4481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ccf9b448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ccf9b4481_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0ccf9b4481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brennancenter.org/our-work/research-reports/breaking-down-freedom-vote-act" TargetMode="External"/><Relationship Id="rId4" Type="http://schemas.openxmlformats.org/officeDocument/2006/relationships/hyperlink" Target="https://www.hrc.org/resources/voting-rights-advancement-act" TargetMode="External"/><Relationship Id="rId9" Type="http://schemas.openxmlformats.org/officeDocument/2006/relationships/image" Target="../media/image2.png"/><Relationship Id="rId5" Type="http://schemas.openxmlformats.org/officeDocument/2006/relationships/hyperlink" Target="https://www.cnn.com/2021/12/15/politics/mlk-day-voting-rights-legislation/index.html" TargetMode="External"/><Relationship Id="rId6" Type="http://schemas.openxmlformats.org/officeDocument/2006/relationships/hyperlink" Target="https://www.nationalbook.org/books/lifting-as-we-climb-black-womens-battle-for-the-ballot-box/" TargetMode="External"/><Relationship Id="rId7" Type="http://schemas.openxmlformats.org/officeDocument/2006/relationships/hyperlink" Target="https://www.theguardian.com/us-news/2022/jan/08/us-1890-law-black-americans-voting" TargetMode="External"/><Relationship Id="rId8" Type="http://schemas.openxmlformats.org/officeDocument/2006/relationships/hyperlink" Target="https://kids.britannica.com/kids/article/Voting-Rights-Act/6328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-107987" y="204000"/>
            <a:ext cx="5091000" cy="7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Honoring Dr. Martin Luther King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2022</a:t>
            </a:r>
            <a:endParaRPr b="1"/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21092" r="0" t="0"/>
          <a:stretch/>
        </p:blipFill>
        <p:spPr>
          <a:xfrm>
            <a:off x="238701" y="1306038"/>
            <a:ext cx="4397626" cy="29027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061525" y="305563"/>
            <a:ext cx="32316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“S</a:t>
            </a:r>
            <a:r>
              <a:rPr b="1" lang="en" sz="2400">
                <a:latin typeface="Playfair Display"/>
                <a:ea typeface="Playfair Display"/>
                <a:cs typeface="Playfair Display"/>
                <a:sym typeface="Playfair Display"/>
              </a:rPr>
              <a:t>o long as I do not firmly and irrevocably possess the right to vote I do not possess myself. I cannot make up my mind – it is made up for me.”</a:t>
            </a:r>
            <a:endParaRPr b="1"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layfair Display"/>
                <a:ea typeface="Playfair Display"/>
                <a:cs typeface="Playfair Display"/>
                <a:sym typeface="Playfair Display"/>
              </a:rPr>
              <a:t>-Dr. Martin Luther King</a:t>
            </a:r>
            <a:endParaRPr b="1"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25" y="3842850"/>
            <a:ext cx="1041900" cy="10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445400" y="1033625"/>
            <a:ext cx="8202000" cy="40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year, the family of Dr. Martin Luther King Jr. has requested that Americans honor Dr. King’s legacy by </a:t>
            </a: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supporting</a:t>
            </a: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equitable </a:t>
            </a:r>
            <a:r>
              <a:rPr b="1" lang="en" sz="1600">
                <a:solidFill>
                  <a:srgbClr val="01AFD1"/>
                </a:solidFill>
                <a:latin typeface="Arial"/>
                <a:ea typeface="Arial"/>
                <a:cs typeface="Arial"/>
                <a:sym typeface="Arial"/>
              </a:rPr>
              <a:t>voting</a:t>
            </a: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legislation, which is currently in a </a:t>
            </a: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vulnerable and precarious state</a:t>
            </a:r>
            <a:r>
              <a:rPr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6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Arial"/>
              <a:buChar char="❏"/>
            </a:pPr>
            <a: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In 2020, it became</a:t>
            </a:r>
            <a:r>
              <a:rPr lang="en" sz="1600">
                <a:solidFill>
                  <a:srgbClr val="262626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illegal to hand out food or water to people </a:t>
            </a:r>
            <a:r>
              <a:rPr b="1" lang="en" sz="1600">
                <a:solidFill>
                  <a:srgbClr val="01AFD1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standing in line</a:t>
            </a:r>
            <a:r>
              <a:rPr lang="en" sz="1600">
                <a:solidFill>
                  <a:srgbClr val="262626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to vote in Georgia.</a:t>
            </a:r>
            <a:br>
              <a:rPr lang="en" sz="1600">
                <a:solidFill>
                  <a:srgbClr val="262626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❏"/>
            </a:pPr>
            <a: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In 2021, the U.S. Supreme Court upheld a law that will deleteriously impact BIPOC voters’ ability to challenge state laws in Arizona.</a:t>
            </a:r>
            <a:b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❏"/>
            </a:pPr>
            <a: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In 2021, major changes were made to voting </a:t>
            </a:r>
            <a:r>
              <a:rPr b="1" lang="en" sz="1600">
                <a:solidFill>
                  <a:srgbClr val="01AFD1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laws</a:t>
            </a:r>
            <a: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to make voting more difficult in Texas. </a:t>
            </a:r>
            <a:b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❏"/>
            </a:pPr>
            <a: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In 2021, several similar bills to </a:t>
            </a:r>
            <a:r>
              <a:rPr b="1" lang="en" sz="1600">
                <a:solidFill>
                  <a:srgbClr val="01AFD1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protect</a:t>
            </a:r>
            <a:r>
              <a:rPr lang="en" sz="1600">
                <a:solidFill>
                  <a:srgbClr val="000000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national voting rights were blocked.</a:t>
            </a:r>
            <a:endParaRPr sz="16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sz="16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450" y="3572125"/>
            <a:ext cx="1041900" cy="10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445400" y="4706475"/>
            <a:ext cx="8320200" cy="240600"/>
          </a:xfrm>
          <a:prstGeom prst="roundRect">
            <a:avLst>
              <a:gd fmla="val 16667" name="adj"/>
            </a:avLst>
          </a:prstGeom>
          <a:solidFill>
            <a:srgbClr val="01AF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126800" y="417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at stake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293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168850" y="1723875"/>
            <a:ext cx="45543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4666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❏"/>
            </a:pPr>
            <a:r>
              <a:rPr lang="en" sz="1400" u="sng">
                <a:solidFill>
                  <a:schemeClr val="hlink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The Freedom to Vote Act</a:t>
            </a:r>
            <a:br>
              <a:rPr lang="en" sz="1400"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</a:br>
            <a:endParaRPr sz="1400"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4666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❏"/>
            </a:pPr>
            <a:r>
              <a:rPr lang="en" sz="1400" u="sng">
                <a:solidFill>
                  <a:schemeClr val="hlink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John Lewis Voting Rights Advancement Act</a:t>
            </a:r>
            <a:br>
              <a:rPr lang="en" sz="1400"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</a:br>
            <a:endParaRPr sz="1400"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4666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❏"/>
            </a:pPr>
            <a:r>
              <a:rPr lang="en" sz="1400" u="sng">
                <a:solidFill>
                  <a:schemeClr val="hlink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Martin Luther King Jr.'s family calls for 'no celebration' of MLK Day without action on voting rights legislation</a:t>
            </a:r>
            <a:br>
              <a:rPr lang="en" sz="1400"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</a:br>
            <a:endParaRPr sz="1400"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110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sz="1400">
              <a:solidFill>
                <a:srgbClr val="000000"/>
              </a:solidFill>
              <a:highlight>
                <a:srgbClr val="FEFEFE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445400" y="4706475"/>
            <a:ext cx="8320200" cy="240600"/>
          </a:xfrm>
          <a:prstGeom prst="roundRect">
            <a:avLst>
              <a:gd fmla="val 16667" name="adj"/>
            </a:avLst>
          </a:prstGeom>
          <a:solidFill>
            <a:srgbClr val="01AF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4639100" y="1623000"/>
            <a:ext cx="43170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❏"/>
            </a:pPr>
            <a:r>
              <a:rPr lang="en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Lifting as We Climb: Black Women's Battle for the Ballot Box, by Evette Dionne</a:t>
            </a:r>
            <a:br>
              <a:rPr lang="en">
                <a:solidFill>
                  <a:schemeClr val="dk2"/>
                </a:solidFill>
                <a:highlight>
                  <a:srgbClr val="FEFEFE"/>
                </a:highlight>
              </a:rPr>
            </a:br>
            <a:endParaRPr>
              <a:solidFill>
                <a:schemeClr val="dk2"/>
              </a:solidFill>
              <a:highlight>
                <a:srgbClr val="FEFEFE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highlight>
                <a:srgbClr val="FEFEFE"/>
              </a:highlight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❏"/>
            </a:pPr>
            <a:r>
              <a:rPr lang="en" u="sng">
                <a:solidFill>
                  <a:schemeClr val="accent5"/>
                </a:solidFill>
                <a:highlight>
                  <a:srgbClr val="FEFEFE"/>
                </a:highlight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racist 1890 law that’s still blocking thousands of Black Americans from voting</a:t>
            </a:r>
            <a:br>
              <a:rPr lang="en">
                <a:solidFill>
                  <a:schemeClr val="dk2"/>
                </a:solidFill>
                <a:highlight>
                  <a:srgbClr val="FEFEFE"/>
                </a:highlight>
              </a:rPr>
            </a:br>
            <a:br>
              <a:rPr lang="en">
                <a:solidFill>
                  <a:schemeClr val="dk2"/>
                </a:solidFill>
                <a:highlight>
                  <a:srgbClr val="FEFEFE"/>
                </a:highlight>
              </a:rPr>
            </a:br>
            <a:endParaRPr>
              <a:solidFill>
                <a:schemeClr val="dk2"/>
              </a:solidFill>
              <a:highlight>
                <a:srgbClr val="FEFEFE"/>
              </a:highlight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❏"/>
            </a:pPr>
            <a:r>
              <a:rPr lang="en" u="sng">
                <a:solidFill>
                  <a:schemeClr val="accent5"/>
                </a:solidFill>
                <a:highlight>
                  <a:srgbClr val="FEFEFE"/>
                </a:highlight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Voting Rights Act</a:t>
            </a:r>
            <a:endParaRPr>
              <a:solidFill>
                <a:schemeClr val="dk2"/>
              </a:solidFill>
              <a:highlight>
                <a:srgbClr val="FEFEFE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26450" y="3572125"/>
            <a:ext cx="1041900" cy="10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311700" y="951075"/>
            <a:ext cx="83202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The Rutland Area and Windham County NAACP Branches are encouraging education over celebration</a:t>
            </a:r>
            <a:r>
              <a:rPr lang="en" sz="1600">
                <a:solidFill>
                  <a:schemeClr val="dk2"/>
                </a:solidFill>
                <a:highlight>
                  <a:srgbClr val="FEFEFE"/>
                </a:highlight>
              </a:rPr>
              <a:t> this year.</a:t>
            </a:r>
            <a:endParaRPr sz="1600">
              <a:solidFill>
                <a:schemeClr val="dk2"/>
              </a:solidFill>
              <a:highlight>
                <a:srgbClr val="FEFEFE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highlight>
                <a:srgbClr val="FEFEFE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